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63" r:id="rId2"/>
    <p:sldId id="256" r:id="rId3"/>
    <p:sldId id="257" r:id="rId4"/>
    <p:sldId id="258" r:id="rId5"/>
    <p:sldId id="260" r:id="rId6"/>
    <p:sldId id="259" r:id="rId7"/>
    <p:sldId id="261" r:id="rId8"/>
    <p:sldId id="277" r:id="rId9"/>
    <p:sldId id="262" r:id="rId10"/>
    <p:sldId id="271" r:id="rId11"/>
    <p:sldId id="264" r:id="rId12"/>
    <p:sldId id="265" r:id="rId13"/>
    <p:sldId id="267" r:id="rId14"/>
    <p:sldId id="268" r:id="rId15"/>
    <p:sldId id="266" r:id="rId16"/>
    <p:sldId id="269" r:id="rId17"/>
    <p:sldId id="272" r:id="rId18"/>
    <p:sldId id="270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D8092D-2109-4307-B971-8C4CBEE81201}">
          <p14:sldIdLst>
            <p14:sldId id="263"/>
            <p14:sldId id="256"/>
            <p14:sldId id="257"/>
            <p14:sldId id="258"/>
            <p14:sldId id="260"/>
            <p14:sldId id="259"/>
            <p14:sldId id="261"/>
            <p14:sldId id="277"/>
            <p14:sldId id="262"/>
            <p14:sldId id="271"/>
            <p14:sldId id="264"/>
            <p14:sldId id="265"/>
            <p14:sldId id="267"/>
            <p14:sldId id="268"/>
            <p14:sldId id="266"/>
            <p14:sldId id="269"/>
            <p14:sldId id="272"/>
            <p14:sldId id="270"/>
            <p14:sldId id="275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8F8F8"/>
    <a:srgbClr val="FFFF99"/>
    <a:srgbClr val="9900CC"/>
    <a:srgbClr val="3AF474"/>
    <a:srgbClr val="FF66FF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19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1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2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3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26642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p14="http://schemas.microsoft.com/office/powerpoint/2010/main"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p14="http://schemas.microsoft.com/office/powerpoint/2010/main"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p14="http://schemas.microsoft.com/office/powerpoint/2010/main"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="" xmlns:p14="http://schemas.microsoft.com/office/powerpoint/2010/main"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p14="http://schemas.microsoft.com/office/powerpoint/2010/main"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286098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23" name="Footer Placeholder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Slide Number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401829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905221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3B1BB6E-B06C-A17C-8C3E-79EABCBE4EF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731A7D4-E0B1-9EFC-60E9-55B28D5F029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379DD77-5A9A-AFFB-A8F9-07D52E7790A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D81854D-7A68-8152-BE67-C5FD9CA58A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A9BC805-8AC0-6973-6307-402D4873D25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4476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2834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E29DE8E-07F5-D1B2-C0AF-4DDB3060CAB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5AFC956-0159-EEB8-6BC1-9C3F1B1AE45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60688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="" xmlns:p14="http://schemas.microsoft.com/office/powerpoint/2010/main"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p14="http://schemas.microsoft.com/office/powerpoint/2010/main"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p14="http://schemas.microsoft.com/office/powerpoint/2010/main"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659851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5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6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429890D-AAF9-8BC9-BD12-23ABDAA0454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611981F-BBC7-0DC8-FC22-8FF2B06CB4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76579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9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18DEC2A-2948-AEF3-C9E8-2ED520DE083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F8E1B26-93AA-F87D-FBC9-B4B64DEAF7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1849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96984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5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261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74AC177-8C09-79F3-8CC6-DA60495C446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15B36F5-13CB-A1A3-0ECD-756964BC068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D56DEF8-59B1-77EC-4BF9-9B1E066C87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AC0D963-F67D-C0B7-83D7-353132816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8205508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33E3486-94FE-93B7-B905-AD9FCF0CBC2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11974C7-CCAB-1907-BE37-42979777A4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6A3D12A-2FB9-F068-52F8-5ECB59CF790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5C18F72-C84F-D063-4732-84EC0978CB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5013377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F7CAE20-16AA-488D-A148-9F47CEF0D16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1F815CC-EECB-FB5B-68C1-C48FC508C71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F9D6568-E832-17EE-6E8D-6D4F80BEF1A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EC9985A-8A31-E099-A519-A003E3B94C4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198652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BE4D70A-6370-D227-8C8A-E57CB8CE718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70487BC-62D0-8122-EE28-32BF73CE6A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7402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24" name="Picture Placeholder 2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619FEFE-FA24-AF33-24CC-8CF8C2EA53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4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E886974-A437-755C-8DD2-D1FAF1F4CD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9ECFDDC-497E-4477-382E-22B08D2D26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8582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sp>
        <p:nvSpPr>
          <p:cNvPr id="20" name="Freeform: Shape 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D6A59D5-A266-1465-E5EF-E8F22D2CF9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C124138-469D-E937-2DC9-48342587481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DCD94ED-A7C3-B922-5276-E0CFC541EDD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0485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25" name="Freeform: Shape 2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9FDD3A7-399A-2E72-FF25-BF24500FF6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43CB0A4-DCC7-ECD1-D1DC-7A37717979B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52A0D3B-29E2-5893-0F38-FC610A31DC1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4216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FFC6615-4187-7A83-63EE-BF6CF6B2BD1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A13F58F-07D6-B33D-BD64-C72F39E3D60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2177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92B4E0B-09D2-1770-AF0A-79593CF5C03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BFCDEF0-A571-1775-D666-DD70D4326BA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6AF83C9-36E2-6852-74FB-AB9B9B4846C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734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9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95D4149-5D4A-C071-F2F9-529F92199B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F2CF751-80F5-AC12-9235-FEBCA21CF7F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1322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4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16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0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5405B0AF-EA77-026D-D39C-F2BDC1C05C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A7CF60F-B95D-2C6B-49CD-826DAEBA8C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9004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6FBC27-AA27-A480-F758-AA0A0E34876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181070F-26E0-0C0D-6747-547B88616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16623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0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1CF247D-9042-90FD-312C-A1D50781E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B84D435-085C-D7FE-B28F-B6977BBEA6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72933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4F783A1-78AA-BF8E-8A22-FCBFCE05B01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749601C-05D8-E636-3210-CF2A8713AE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7942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85EA8A6-8678-1948-5F2D-5CF4833E07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B9F398C-FAF1-1B27-836C-F97B88F7821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07947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08791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8884F71-7DBC-7C26-DB2C-731FCBC2EA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13CFB62-5831-FDE1-34F0-38FCD7614D8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0004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6BDEB52-5B02-AD88-F4C8-F7406429984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778D6D3-2293-3FE4-3124-63EF2E3A5E3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6634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067768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6759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5C9C418-CC1A-8074-2930-D56275515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7758AAB-3FDA-3A2F-37ED-381B84536B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3833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9" name="Subtitle 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919311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F96DE7D-2B90-57E1-B338-BE484C51932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92356EB0-27E3-E63B-5A46-EF32523AD5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7846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47BC41E4-A5C6-BE0D-6E66-8326796424A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E0779B7-1774-CFF8-ED50-658BA7EEBF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85002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8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36CD38AE-A66F-08B7-774A-86EA48DC6D3F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96229C75-1749-7A15-57EA-3F40239C072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40323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99A632E-EAA8-D126-AC93-60A78F8F8D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8CDBC42-8DE5-DE9A-947A-15C0C6B2D5F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15607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D22A03E-28FE-53DA-5B6A-383215ED133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1A987AB-C78C-597A-CC63-6E545EDEC9D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234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3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73B7D00-3E0F-D372-F868-E62DE8E2C9F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187FA62-E4DF-283A-B2BB-2DADBA4EECE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70697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2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B3027282-55C0-23E2-F9D0-56E4079574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DC379414-CF7D-9895-A99E-1AA396B90C4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2321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43E09413-BF03-4EDB-7DA9-C0CBF04FEE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73150D4-24A2-988A-C893-A637A2FA91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36654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1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68B23DD3-BCFF-9795-0CA9-AE9401F88321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535FCD9B-34CE-58F0-8CB6-B7CB1EEF848B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0833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2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295426D-7EC9-29C7-0CAD-C64EF81840D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92CB063-86B6-5775-3AD2-DF4E29DD1CB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10" name="Subtitle 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" name="Picture Placeholder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1682204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4FAAA69-6617-A985-B5BC-8A450B7E45D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7CDD230-E1EB-AB97-AA97-B6811E8B3A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72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208A5D7-2403-1350-DEF6-007D02B9287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F347C45-9CAA-BA8B-3731-BEB81073E14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AC0BE5A-3FD4-01C0-EFCD-142421774C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592A1D3-2017-F169-B0A7-3173FF77C1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8A6C772-C164-3CEA-A046-D9723CBD9F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C5137EE-3743-D56F-8A63-2370A4C0D4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Oval 1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F924045-417C-C278-4D5D-0671DFFEA1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BC3F4C5-4FB3-F517-627A-E393C3CE2B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B466D3D-3E71-2F97-7F18-51F8A46E48E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0CD6578-9EEA-5E52-3E03-6000B3C4C6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D7CB540-1BF1-F1AC-AE10-C8B626E0A59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18690F7-0CC3-4A81-2333-82F5519006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AD7E1B5-43F5-AA4B-C9F4-7A7B6668FB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70072F3-485C-71D2-6614-C68EABC5F06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CED45EB-CA8D-2EBD-0965-E6FEC42725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090732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8" name="Straight Connector 1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1074CC2-5937-AFC8-1A1A-7A015DAE7E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4DE9D23-BE63-F4BA-C094-88F0662C2EE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E609DF1-B11E-F16C-4627-773F9ED60CC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54976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4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5921472-2B94-11CA-0EA0-AF6AEF589F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3DC96CF-757E-BC05-38D0-8715C9F696D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37CA06D-1180-342A-AFB2-C32BF9EEB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2DA1D6D-422E-EEDA-8DC9-5C5EAC47371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1840308-043D-3A53-DA0F-093E337CA8B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6E90AB7-76A7-3140-4836-F21F7772022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43174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12063DD-D3D1-D48D-11EA-EDAC9FBACD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C921615-3B06-6595-B602-0F0849223C9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9E2CA2E-652A-8147-2CBE-16BDA07231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DF87C2B-8C15-4832-1A18-30D66F9D5F1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0484DEC-5F3C-C8B6-FF32-A87C00F2AC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1BB0B2E-198F-B445-B5B4-A2D4125BA2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76177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3" name="Text Placeholder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737AD9D-036B-D686-E1F7-D96BA9CE44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1C53475-91B5-C2EE-3B43-0929FF081C9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DD4FCC2-EFD7-465D-BCEC-F58C8C87931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C192184-488F-FD72-3C76-41CA9EA4F1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842CD27-CDAB-FAF1-4CE8-A5000A35671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35411DC-B457-41AD-D330-F241093DB0D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92ABE52-35D0-6CC6-55AA-1493BF6FB37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93595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219FF9B-2AB2-FF14-1C42-26761382955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0DC9388-2CF6-5752-E430-B0454588A1F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800356D-3D68-4E92-38D5-018F74A54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2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3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87C3128-989C-3D0C-C502-4AEEE57A2B0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4B57F24-6A05-F896-ADC6-5E62E1764C3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59083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="" xmlns:p14="http://schemas.microsoft.com/office/powerpoint/2010/main"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p14="http://schemas.microsoft.com/office/powerpoint/2010/main"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4127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DAA91D8-83E5-F6A5-73F7-332B82EF9A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21357E9-5725-711B-9A81-C74A9E581F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5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571C769-CEC8-962A-01E6-15B0E05679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6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4193EBB3-CE5F-A8BE-28F8-FC0734E929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96F95E7-D1CA-3B84-305B-BF7A682866E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96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2" name="Subtitle 2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600" smtClean="0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003597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018DAF8-7D84-87BB-5E5A-4E2B4E47CF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8DD68C9-ACCE-74DD-5873-5F94A7E756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09127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15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3A4E4F4-19A2-02D9-2198-CCD4837C1FD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0E658B9B-3A7A-CA54-A5EF-D656D0A1F57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873559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  <p:cxnSp>
        <p:nvCxnSpPr>
          <p:cNvPr id="37" name="Straight Connector 3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9E7F9F25-6C66-45A9-994C-15E946ED2C6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A37C7A4F-3518-6695-ED4C-3D6F39E827C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20128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533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C346275D-4318-15D0-8F4A-3820A657D8B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1348808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6F65BDE1-4C58-E0CC-97CA-4695152C2FDC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2" name="Picture Placeholder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23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591043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004FD6E8-9410-CD68-AD6A-4F21B02BAA9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dec="http://schemas.microsoft.com/office/drawing/2017/decorative" xmlns:p14="http://schemas.microsoft.com/office/powerpoint/2010/main" xmlns:p15="http://schemas.microsoft.com/office/powerpoint/2012/main"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1513878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=""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193C8-4A26-4B00-BEB0-16392309EBA5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6" name="Footer Placeholder 4">
            <a:extLst>
              <a:ext uri="{FF2B5EF4-FFF2-40B4-BE49-F238E27FC236}">
                <a16:creationId xmlns=""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7" name="Slide Number Placeholder 5">
            <a:extLst>
              <a:ext uri="{FF2B5EF4-FFF2-40B4-BE49-F238E27FC236}">
                <a16:creationId xmlns=""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9097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  <p:sldLayoutId id="2147483808" r:id="rId55"/>
    <p:sldLayoutId id="2147483809" r:id="rId56"/>
    <p:sldLayoutId id="2147483810" r:id="rId57"/>
    <p:sldLayoutId id="2147483811" r:id="rId58"/>
    <p:sldLayoutId id="2147483812" r:id="rId59"/>
    <p:sldLayoutId id="2147483813" r:id="rId60"/>
    <p:sldLayoutId id="2147483814" r:id="rId61"/>
    <p:sldLayoutId id="2147483815" r:id="rId62"/>
    <p:sldLayoutId id="2147483816" r:id="rId63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085" y="2571242"/>
            <a:ext cx="5109712" cy="3726041"/>
          </a:xfrm>
        </p:spPr>
        <p:txBody>
          <a:bodyPr/>
          <a:lstStyle/>
          <a:p>
            <a:pPr marL="0" indent="0">
              <a:buNone/>
            </a:pPr>
            <a:r>
              <a:rPr lang="en-IN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SMART SERVICE COMPANY OVERVIEW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7" descr="Close-up of a laptop on a desk with documents.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82316F9B-3EB8-DF6C-405A-F39B5E1E9A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443642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603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08" y="292341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ANALYSIS-2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578" y="1251401"/>
            <a:ext cx="11055351" cy="210427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  <a:latin typeface="+mj-lt"/>
              </a:rPr>
              <a:t>select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d.department</a:t>
            </a:r>
            <a:r>
              <a:rPr lang="en-US" sz="2400" dirty="0">
                <a:latin typeface="+mj-lt"/>
              </a:rPr>
              <a:t>,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e.gender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count</a:t>
            </a:r>
            <a:r>
              <a:rPr lang="en-US" sz="2400" dirty="0" smtClean="0">
                <a:latin typeface="+mj-lt"/>
              </a:rPr>
              <a:t>(*) as </a:t>
            </a:r>
            <a:r>
              <a:rPr lang="en-US" sz="2400" dirty="0" err="1" smtClean="0">
                <a:latin typeface="+mj-lt"/>
              </a:rPr>
              <a:t>employee_count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latin typeface="+mj-lt"/>
              </a:rPr>
              <a:t>from </a:t>
            </a:r>
            <a:r>
              <a:rPr lang="en-US" sz="2400" dirty="0" err="1" smtClean="0">
                <a:latin typeface="+mj-lt"/>
              </a:rPr>
              <a:t>emp</a:t>
            </a:r>
            <a:r>
              <a:rPr lang="en-US" sz="2400" dirty="0" smtClean="0">
                <a:latin typeface="+mj-lt"/>
              </a:rPr>
              <a:t> e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join </a:t>
            </a:r>
            <a:r>
              <a:rPr lang="en-US" sz="2400" dirty="0" smtClean="0">
                <a:latin typeface="+mj-lt"/>
              </a:rPr>
              <a:t>department d on </a:t>
            </a:r>
            <a:r>
              <a:rPr lang="en-US" sz="2400" dirty="0" err="1" smtClean="0">
                <a:latin typeface="+mj-lt"/>
              </a:rPr>
              <a:t>e.employee_id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d.employee_id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FF00"/>
                </a:solidFill>
                <a:latin typeface="+mj-lt"/>
              </a:rPr>
              <a:t>group by </a:t>
            </a:r>
            <a:r>
              <a:rPr lang="en-US" sz="2400" dirty="0" err="1" smtClean="0">
                <a:latin typeface="+mj-lt"/>
              </a:rPr>
              <a:t>d.department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e.gender</a:t>
            </a: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+mj-lt"/>
              </a:rPr>
              <a:t>order by </a:t>
            </a:r>
            <a:r>
              <a:rPr lang="en-US" sz="2400" dirty="0" err="1" smtClean="0">
                <a:latin typeface="+mj-lt"/>
              </a:rPr>
              <a:t>d.department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e.gender</a:t>
            </a:r>
            <a:r>
              <a:rPr lang="en-US" sz="2400" dirty="0" smtClean="0">
                <a:latin typeface="+mj-lt"/>
              </a:rPr>
              <a:t>;</a:t>
            </a:r>
            <a:endParaRPr lang="en-IN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23" y="3588589"/>
            <a:ext cx="4770407" cy="30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1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975" y="424253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ANALYSIS-3</a:t>
            </a:r>
            <a:endParaRPr lang="en-IN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2" y="1484314"/>
            <a:ext cx="5848348" cy="43576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SELECT  </a:t>
            </a:r>
            <a:r>
              <a:rPr lang="en-US" sz="2000" dirty="0" err="1" smtClean="0">
                <a:latin typeface="+mj-lt"/>
              </a:rPr>
              <a:t>d.department</a:t>
            </a:r>
            <a:r>
              <a:rPr lang="en-US" sz="2000" dirty="0">
                <a:latin typeface="+mj-lt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    </a:t>
            </a:r>
            <a:r>
              <a:rPr lang="en-US" sz="2000" dirty="0">
                <a:solidFill>
                  <a:srgbClr val="FFC000"/>
                </a:solidFill>
                <a:latin typeface="+mj-lt"/>
              </a:rPr>
              <a:t>COUNT</a:t>
            </a:r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e.employee_id</a:t>
            </a:r>
            <a:r>
              <a:rPr lang="en-US" sz="2000" dirty="0">
                <a:latin typeface="+mj-lt"/>
              </a:rPr>
              <a:t>) AS </a:t>
            </a:r>
            <a:r>
              <a:rPr lang="en-US" sz="2000" dirty="0" err="1">
                <a:latin typeface="+mj-lt"/>
              </a:rPr>
              <a:t>total_employees</a:t>
            </a:r>
            <a:r>
              <a:rPr lang="en-US" sz="2000" dirty="0">
                <a:latin typeface="+mj-lt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   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ROUND</a:t>
            </a:r>
            <a:r>
              <a:rPr lang="en-US" sz="2000" dirty="0">
                <a:latin typeface="+mj-lt"/>
              </a:rPr>
              <a:t>(AVG(</a:t>
            </a:r>
            <a:r>
              <a:rPr lang="en-US" sz="2000" dirty="0" err="1">
                <a:latin typeface="+mj-lt"/>
              </a:rPr>
              <a:t>e.income</a:t>
            </a:r>
            <a:r>
              <a:rPr lang="en-US" sz="2000" dirty="0">
                <a:latin typeface="+mj-lt"/>
              </a:rPr>
              <a:t>), 2) AS </a:t>
            </a:r>
            <a:r>
              <a:rPr lang="en-US" sz="2000" dirty="0" err="1">
                <a:latin typeface="+mj-lt"/>
              </a:rPr>
              <a:t>avg_income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 </a:t>
            </a:r>
            <a:r>
              <a:rPr lang="en-US" sz="2000" dirty="0" err="1">
                <a:latin typeface="+mj-lt"/>
              </a:rPr>
              <a:t>emp</a:t>
            </a:r>
            <a:r>
              <a:rPr lang="en-US" sz="2000" dirty="0">
                <a:latin typeface="+mj-lt"/>
              </a:rPr>
              <a:t> 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+mj-lt"/>
              </a:rPr>
              <a:t>JOIN</a:t>
            </a:r>
            <a:r>
              <a:rPr lang="en-US" sz="2000" dirty="0">
                <a:latin typeface="+mj-lt"/>
              </a:rPr>
              <a:t> department d ON </a:t>
            </a:r>
            <a:r>
              <a:rPr lang="en-US" sz="2000" dirty="0" err="1">
                <a:latin typeface="+mj-lt"/>
              </a:rPr>
              <a:t>e.employee_id</a:t>
            </a:r>
            <a:r>
              <a:rPr lang="en-US" sz="2000" dirty="0">
                <a:latin typeface="+mj-lt"/>
              </a:rPr>
              <a:t> = </a:t>
            </a:r>
            <a:r>
              <a:rPr lang="en-US" sz="2000" dirty="0" err="1">
                <a:latin typeface="+mj-lt"/>
              </a:rPr>
              <a:t>d.employee_id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+mj-lt"/>
              </a:rPr>
              <a:t>GROUP BY </a:t>
            </a:r>
            <a:r>
              <a:rPr lang="en-US" sz="2000" dirty="0" err="1">
                <a:latin typeface="+mj-lt"/>
              </a:rPr>
              <a:t>d.department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ORDER BY </a:t>
            </a:r>
            <a:r>
              <a:rPr lang="en-US" sz="2000" dirty="0" err="1">
                <a:latin typeface="+mj-lt"/>
              </a:rPr>
              <a:t>avg_income</a:t>
            </a:r>
            <a:r>
              <a:rPr lang="en-US" sz="20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FF66FF"/>
                </a:solidFill>
                <a:latin typeface="+mj-lt"/>
              </a:rPr>
              <a:t>DESC</a:t>
            </a:r>
            <a:r>
              <a:rPr lang="en-US" sz="2000" dirty="0">
                <a:latin typeface="+mj-lt"/>
              </a:rPr>
              <a:t>;</a:t>
            </a:r>
          </a:p>
          <a:p>
            <a:pPr marL="0" indent="0">
              <a:buNone/>
            </a:pPr>
            <a:endParaRPr lang="en-IN" sz="1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86" y="985714"/>
            <a:ext cx="5061590" cy="40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62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92" y="49847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ANALYSIS-4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484314"/>
            <a:ext cx="11306173" cy="1573211"/>
          </a:xfrm>
        </p:spPr>
        <p:txBody>
          <a:bodyPr/>
          <a:lstStyle/>
          <a:p>
            <a:r>
              <a:rPr lang="en-IN" sz="2400" dirty="0" smtClean="0">
                <a:solidFill>
                  <a:srgbClr val="00B050"/>
                </a:solidFill>
                <a:latin typeface="+mj-lt"/>
              </a:rPr>
              <a:t>select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err="1" smtClean="0">
                <a:latin typeface="+mj-lt"/>
              </a:rPr>
              <a:t>e.employee_id</a:t>
            </a:r>
            <a:r>
              <a:rPr lang="en-IN" sz="2400" dirty="0" smtClean="0">
                <a:latin typeface="+mj-lt"/>
              </a:rPr>
              <a:t>, </a:t>
            </a:r>
            <a:r>
              <a:rPr lang="en-IN" sz="2400" dirty="0" err="1" smtClean="0">
                <a:latin typeface="+mj-lt"/>
              </a:rPr>
              <a:t>e.employee_name</a:t>
            </a:r>
            <a:r>
              <a:rPr lang="en-IN" sz="2400" dirty="0" smtClean="0">
                <a:latin typeface="+mj-lt"/>
              </a:rPr>
              <a:t>, </a:t>
            </a:r>
            <a:r>
              <a:rPr lang="en-IN" sz="2400" dirty="0" err="1" smtClean="0">
                <a:latin typeface="+mj-lt"/>
              </a:rPr>
              <a:t>o.performance_rating</a:t>
            </a:r>
            <a:r>
              <a:rPr lang="en-IN" sz="2400" dirty="0" smtClean="0">
                <a:latin typeface="+mj-lt"/>
              </a:rPr>
              <a:t>, </a:t>
            </a:r>
            <a:r>
              <a:rPr lang="en-IN" sz="2400" dirty="0" err="1" smtClean="0">
                <a:latin typeface="+mj-lt"/>
              </a:rPr>
              <a:t>o.overtime,o.experience_years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smtClean="0">
                <a:solidFill>
                  <a:srgbClr val="FFC000"/>
                </a:solidFill>
                <a:latin typeface="+mj-lt"/>
              </a:rPr>
              <a:t>from</a:t>
            </a:r>
            <a:r>
              <a:rPr lang="en-IN" sz="2400" dirty="0" smtClean="0">
                <a:latin typeface="+mj-lt"/>
              </a:rPr>
              <a:t> office o </a:t>
            </a:r>
            <a:r>
              <a:rPr lang="en-IN" sz="2400" dirty="0" smtClean="0">
                <a:solidFill>
                  <a:srgbClr val="FF0000"/>
                </a:solidFill>
                <a:latin typeface="+mj-lt"/>
              </a:rPr>
              <a:t>join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err="1" smtClean="0">
                <a:latin typeface="+mj-lt"/>
              </a:rPr>
              <a:t>emp</a:t>
            </a:r>
            <a:r>
              <a:rPr lang="en-IN" sz="2400" dirty="0" smtClean="0">
                <a:latin typeface="+mj-lt"/>
              </a:rPr>
              <a:t> e on </a:t>
            </a:r>
            <a:r>
              <a:rPr lang="en-IN" sz="2400" dirty="0" err="1" smtClean="0">
                <a:latin typeface="+mj-lt"/>
              </a:rPr>
              <a:t>o.employee_id</a:t>
            </a:r>
            <a:r>
              <a:rPr lang="en-IN" sz="2400" dirty="0" smtClean="0">
                <a:latin typeface="+mj-lt"/>
              </a:rPr>
              <a:t> = </a:t>
            </a:r>
            <a:r>
              <a:rPr lang="en-IN" sz="2400" dirty="0" err="1" smtClean="0">
                <a:latin typeface="+mj-lt"/>
              </a:rPr>
              <a:t>e.employee_id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smtClean="0">
                <a:solidFill>
                  <a:srgbClr val="FF66FF"/>
                </a:solidFill>
                <a:latin typeface="+mj-lt"/>
              </a:rPr>
              <a:t>where</a:t>
            </a:r>
            <a:r>
              <a:rPr lang="en-IN" sz="2400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en-IN" sz="2400" dirty="0" err="1" smtClean="0">
                <a:latin typeface="+mj-lt"/>
              </a:rPr>
              <a:t>o.attrition</a:t>
            </a:r>
            <a:r>
              <a:rPr lang="en-IN" sz="2400" dirty="0" smtClean="0">
                <a:latin typeface="+mj-lt"/>
              </a:rPr>
              <a:t> = </a:t>
            </a:r>
            <a:r>
              <a:rPr lang="en-IN" sz="2400" dirty="0" smtClean="0">
                <a:solidFill>
                  <a:srgbClr val="FFFF00"/>
                </a:solidFill>
                <a:latin typeface="+mj-lt"/>
              </a:rPr>
              <a:t>'yes'  </a:t>
            </a:r>
            <a:r>
              <a:rPr lang="en-IN" sz="2400" dirty="0" smtClean="0">
                <a:solidFill>
                  <a:srgbClr val="FF0000"/>
                </a:solidFill>
                <a:latin typeface="+mj-lt"/>
              </a:rPr>
              <a:t>order by </a:t>
            </a:r>
            <a:r>
              <a:rPr lang="en-IN" sz="2400" dirty="0" err="1" smtClean="0">
                <a:solidFill>
                  <a:srgbClr val="F8F8F8"/>
                </a:solidFill>
                <a:latin typeface="+mj-lt"/>
              </a:rPr>
              <a:t>experience_years</a:t>
            </a:r>
            <a:r>
              <a:rPr lang="en-IN" sz="24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  <a:latin typeface="+mj-lt"/>
              </a:rPr>
              <a:t>desc</a:t>
            </a:r>
            <a:r>
              <a:rPr lang="en-IN" sz="24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IN" sz="2400" dirty="0" smtClean="0">
                <a:latin typeface="+mj-lt"/>
              </a:rPr>
              <a:t>; </a:t>
            </a:r>
            <a:endParaRPr lang="en-IN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94" y="2983032"/>
            <a:ext cx="6369180" cy="36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42" y="47942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ANALYSIS-5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74155"/>
            <a:ext cx="11043919" cy="1929445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FF66FF"/>
                </a:solidFill>
                <a:latin typeface="+mj-lt"/>
              </a:rPr>
              <a:t>select</a:t>
            </a:r>
            <a:r>
              <a:rPr lang="en-IN" sz="2000" dirty="0" smtClean="0">
                <a:latin typeface="+mj-lt"/>
              </a:rPr>
              <a:t> </a:t>
            </a:r>
            <a:r>
              <a:rPr lang="en-IN" sz="2000" dirty="0" err="1" smtClean="0">
                <a:latin typeface="+mj-lt"/>
              </a:rPr>
              <a:t>d.jobrole</a:t>
            </a:r>
            <a:r>
              <a:rPr lang="en-IN" sz="2000" dirty="0">
                <a:latin typeface="+mj-lt"/>
              </a:rPr>
              <a:t>,</a:t>
            </a:r>
            <a:r>
              <a:rPr lang="en-IN" sz="2000" dirty="0" smtClean="0">
                <a:latin typeface="+mj-lt"/>
              </a:rPr>
              <a:t> </a:t>
            </a:r>
            <a:r>
              <a:rPr lang="en-IN" sz="2000" dirty="0" smtClean="0">
                <a:solidFill>
                  <a:srgbClr val="FFFF00"/>
                </a:solidFill>
                <a:latin typeface="+mj-lt"/>
              </a:rPr>
              <a:t>count</a:t>
            </a:r>
            <a:r>
              <a:rPr lang="en-IN" sz="2000" dirty="0" smtClean="0">
                <a:latin typeface="+mj-lt"/>
              </a:rPr>
              <a:t>(*) as </a:t>
            </a:r>
            <a:r>
              <a:rPr lang="en-IN" sz="2000" dirty="0" err="1" smtClean="0">
                <a:latin typeface="+mj-lt"/>
              </a:rPr>
              <a:t>total_employees</a:t>
            </a:r>
            <a:r>
              <a:rPr lang="en-IN" sz="2000" dirty="0">
                <a:latin typeface="+mj-lt"/>
              </a:rPr>
              <a:t>,</a:t>
            </a:r>
            <a:r>
              <a:rPr lang="en-IN" sz="2000" dirty="0" smtClean="0">
                <a:latin typeface="+mj-lt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+mj-lt"/>
              </a:rPr>
              <a:t>round</a:t>
            </a:r>
            <a:r>
              <a:rPr lang="en-IN" sz="2000" dirty="0" smtClean="0">
                <a:latin typeface="+mj-lt"/>
              </a:rPr>
              <a:t>(</a:t>
            </a:r>
            <a:r>
              <a:rPr lang="en-IN" sz="2000" dirty="0" err="1" smtClean="0">
                <a:latin typeface="+mj-lt"/>
              </a:rPr>
              <a:t>avg</a:t>
            </a:r>
            <a:r>
              <a:rPr lang="en-IN" sz="2000" dirty="0" smtClean="0">
                <a:latin typeface="+mj-lt"/>
              </a:rPr>
              <a:t>(</a:t>
            </a:r>
            <a:r>
              <a:rPr lang="en-IN" sz="2000" dirty="0" err="1" smtClean="0">
                <a:latin typeface="+mj-lt"/>
              </a:rPr>
              <a:t>e.income</a:t>
            </a:r>
            <a:r>
              <a:rPr lang="en-IN" sz="2000" dirty="0" smtClean="0">
                <a:latin typeface="+mj-lt"/>
              </a:rPr>
              <a:t>), 2) as </a:t>
            </a:r>
            <a:r>
              <a:rPr lang="en-IN" sz="2000" dirty="0" err="1" smtClean="0">
                <a:latin typeface="+mj-lt"/>
              </a:rPr>
              <a:t>avg_income</a:t>
            </a:r>
            <a:r>
              <a:rPr lang="en-IN" sz="2000" dirty="0" smtClean="0">
                <a:latin typeface="+mj-lt"/>
              </a:rPr>
              <a:t>, </a:t>
            </a:r>
            <a:r>
              <a:rPr lang="en-IN" sz="2000" dirty="0" smtClean="0">
                <a:solidFill>
                  <a:srgbClr val="FFFF00"/>
                </a:solidFill>
                <a:latin typeface="+mj-lt"/>
              </a:rPr>
              <a:t>min</a:t>
            </a:r>
            <a:r>
              <a:rPr lang="en-IN" sz="2000" dirty="0" smtClean="0">
                <a:latin typeface="+mj-lt"/>
              </a:rPr>
              <a:t>(</a:t>
            </a:r>
            <a:r>
              <a:rPr lang="en-IN" sz="2000" dirty="0" err="1" smtClean="0">
                <a:latin typeface="+mj-lt"/>
              </a:rPr>
              <a:t>e.income</a:t>
            </a:r>
            <a:r>
              <a:rPr lang="en-IN" sz="2000" dirty="0" smtClean="0">
                <a:latin typeface="+mj-lt"/>
              </a:rPr>
              <a:t>) as </a:t>
            </a:r>
            <a:r>
              <a:rPr lang="en-IN" sz="2000" dirty="0" err="1" smtClean="0">
                <a:latin typeface="+mj-lt"/>
              </a:rPr>
              <a:t>min_income</a:t>
            </a:r>
            <a:r>
              <a:rPr lang="en-IN" sz="2000" dirty="0" smtClean="0">
                <a:latin typeface="+mj-lt"/>
              </a:rPr>
              <a:t>, </a:t>
            </a:r>
            <a:r>
              <a:rPr lang="en-IN" sz="2000" dirty="0" smtClean="0">
                <a:solidFill>
                  <a:srgbClr val="00FF00"/>
                </a:solidFill>
                <a:latin typeface="+mj-lt"/>
              </a:rPr>
              <a:t>max</a:t>
            </a:r>
            <a:r>
              <a:rPr lang="en-IN" sz="2000" dirty="0" smtClean="0">
                <a:latin typeface="+mj-lt"/>
              </a:rPr>
              <a:t>(</a:t>
            </a:r>
            <a:r>
              <a:rPr lang="en-IN" sz="2000" dirty="0" err="1" smtClean="0">
                <a:latin typeface="+mj-lt"/>
              </a:rPr>
              <a:t>e.income</a:t>
            </a:r>
            <a:r>
              <a:rPr lang="en-IN" sz="2000" dirty="0" smtClean="0">
                <a:latin typeface="+mj-lt"/>
              </a:rPr>
              <a:t>) as </a:t>
            </a:r>
            <a:r>
              <a:rPr lang="en-IN" sz="2000" dirty="0" err="1" smtClean="0">
                <a:latin typeface="+mj-lt"/>
              </a:rPr>
              <a:t>max_income</a:t>
            </a:r>
            <a:endParaRPr lang="en-IN" sz="2000" dirty="0" smtClean="0">
              <a:latin typeface="+mj-lt"/>
            </a:endParaRPr>
          </a:p>
          <a:p>
            <a:pPr marL="0" indent="0">
              <a:buNone/>
            </a:pPr>
            <a:r>
              <a:rPr lang="en-IN" sz="2000" dirty="0" smtClean="0">
                <a:latin typeface="+mj-lt"/>
              </a:rPr>
              <a:t>from </a:t>
            </a:r>
            <a:r>
              <a:rPr lang="en-IN" sz="2000" dirty="0" err="1" smtClean="0">
                <a:latin typeface="+mj-lt"/>
              </a:rPr>
              <a:t>emp</a:t>
            </a:r>
            <a:r>
              <a:rPr lang="en-IN" sz="2000" dirty="0" smtClean="0">
                <a:latin typeface="+mj-lt"/>
              </a:rPr>
              <a:t> e</a:t>
            </a:r>
            <a:r>
              <a:rPr lang="en-IN" sz="2000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en-IN" sz="2000" dirty="0" smtClean="0">
                <a:solidFill>
                  <a:srgbClr val="92D050"/>
                </a:solidFill>
                <a:latin typeface="+mj-lt"/>
              </a:rPr>
              <a:t>join</a:t>
            </a:r>
            <a:r>
              <a:rPr lang="en-IN" sz="2000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en-IN" sz="2000" dirty="0" smtClean="0">
                <a:latin typeface="+mj-lt"/>
              </a:rPr>
              <a:t>department d on </a:t>
            </a:r>
            <a:r>
              <a:rPr lang="en-IN" sz="2000" dirty="0" err="1" smtClean="0">
                <a:latin typeface="+mj-lt"/>
              </a:rPr>
              <a:t>e.employee_id</a:t>
            </a:r>
            <a:r>
              <a:rPr lang="en-IN" sz="2000" dirty="0" smtClean="0">
                <a:latin typeface="+mj-lt"/>
              </a:rPr>
              <a:t> = </a:t>
            </a:r>
            <a:r>
              <a:rPr lang="en-IN" sz="2000" dirty="0" err="1" smtClean="0">
                <a:latin typeface="+mj-lt"/>
              </a:rPr>
              <a:t>d.employee_id</a:t>
            </a:r>
            <a:endParaRPr lang="en-IN" sz="2000" dirty="0" smtClean="0">
              <a:latin typeface="+mj-lt"/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rgbClr val="FF0000"/>
                </a:solidFill>
                <a:latin typeface="+mj-lt"/>
              </a:rPr>
              <a:t>group by </a:t>
            </a:r>
            <a:r>
              <a:rPr lang="en-IN" sz="2000" dirty="0" err="1" smtClean="0">
                <a:latin typeface="+mj-lt"/>
              </a:rPr>
              <a:t>d.jobrole</a:t>
            </a:r>
            <a:r>
              <a:rPr lang="en-IN" sz="2000" dirty="0">
                <a:latin typeface="+mj-lt"/>
              </a:rPr>
              <a:t> </a:t>
            </a:r>
            <a:r>
              <a:rPr lang="en-IN" sz="2000" dirty="0" smtClean="0">
                <a:solidFill>
                  <a:srgbClr val="FFC000"/>
                </a:solidFill>
                <a:latin typeface="+mj-lt"/>
              </a:rPr>
              <a:t>order by </a:t>
            </a:r>
            <a:r>
              <a:rPr lang="en-IN" sz="2000" dirty="0" err="1" smtClean="0">
                <a:latin typeface="+mj-lt"/>
              </a:rPr>
              <a:t>avg_income</a:t>
            </a:r>
            <a:r>
              <a:rPr lang="en-IN" sz="2000" dirty="0" smtClean="0">
                <a:latin typeface="+mj-lt"/>
              </a:rPr>
              <a:t> </a:t>
            </a:r>
            <a:r>
              <a:rPr lang="en-IN" sz="2000" dirty="0" err="1" smtClean="0">
                <a:latin typeface="+mj-lt"/>
              </a:rPr>
              <a:t>desc</a:t>
            </a:r>
            <a:r>
              <a:rPr lang="en-IN" sz="2000" dirty="0" smtClean="0">
                <a:latin typeface="+mj-lt"/>
              </a:rPr>
              <a:t>;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3352801"/>
            <a:ext cx="7660639" cy="31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7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17" y="49847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ANALYSIS-6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84315"/>
            <a:ext cx="11055351" cy="1838006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  <a:latin typeface="+mj-lt"/>
              </a:rPr>
              <a:t>select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employee_name,income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smtClean="0">
                <a:solidFill>
                  <a:srgbClr val="00B050"/>
                </a:solidFill>
                <a:latin typeface="+mj-lt"/>
              </a:rPr>
              <a:t> case </a:t>
            </a:r>
            <a:r>
              <a:rPr lang="en-US" sz="2400" dirty="0" smtClean="0">
                <a:latin typeface="+mj-lt"/>
              </a:rPr>
              <a:t>when income &lt; 40000 then 'low income '    when income between 40000 and 60000 then 'mid income '  else 'high income '  end as </a:t>
            </a:r>
            <a:r>
              <a:rPr lang="en-US" sz="2400" dirty="0" err="1" smtClean="0">
                <a:latin typeface="+mj-lt"/>
              </a:rPr>
              <a:t>income_bucket</a:t>
            </a:r>
            <a:r>
              <a:rPr lang="en-US" sz="2400" dirty="0" smtClean="0">
                <a:latin typeface="+mj-lt"/>
              </a:rPr>
              <a:t>   from </a:t>
            </a:r>
            <a:r>
              <a:rPr lang="en-US" sz="2400" dirty="0" err="1" smtClean="0">
                <a:latin typeface="+mj-lt"/>
              </a:rPr>
              <a:t>emp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order by </a:t>
            </a:r>
            <a:r>
              <a:rPr lang="en-US" sz="2400" dirty="0" smtClean="0">
                <a:latin typeface="+mj-lt"/>
              </a:rPr>
              <a:t>income </a:t>
            </a:r>
            <a:r>
              <a:rPr lang="en-US" sz="2400" dirty="0" err="1" smtClean="0">
                <a:solidFill>
                  <a:srgbClr val="FFFF00"/>
                </a:solidFill>
                <a:latin typeface="+mj-lt"/>
              </a:rPr>
              <a:t>desc</a:t>
            </a:r>
            <a:r>
              <a:rPr lang="en-US" sz="2400" dirty="0" smtClean="0">
                <a:latin typeface="+mj-lt"/>
              </a:rPr>
              <a:t>;</a:t>
            </a:r>
            <a:endParaRPr lang="en-IN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80" y="2924355"/>
            <a:ext cx="4968239" cy="37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1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117" y="488951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ANALYSIS-7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84315"/>
            <a:ext cx="11055351" cy="1681579"/>
          </a:xfrm>
        </p:spPr>
        <p:txBody>
          <a:bodyPr/>
          <a:lstStyle/>
          <a:p>
            <a:r>
              <a:rPr lang="en-IN" sz="24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select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err="1" smtClean="0">
                <a:latin typeface="+mj-lt"/>
              </a:rPr>
              <a:t>o.performance_rating</a:t>
            </a:r>
            <a:r>
              <a:rPr lang="en-IN" sz="2400" dirty="0" smtClean="0">
                <a:latin typeface="+mj-lt"/>
              </a:rPr>
              <a:t>,</a:t>
            </a:r>
            <a:r>
              <a:rPr lang="en-IN" sz="2400" dirty="0" smtClean="0">
                <a:solidFill>
                  <a:srgbClr val="00FF00"/>
                </a:solidFill>
                <a:latin typeface="+mj-lt"/>
              </a:rPr>
              <a:t> round</a:t>
            </a:r>
            <a:r>
              <a:rPr lang="en-IN" sz="2400" dirty="0" smtClean="0">
                <a:latin typeface="+mj-lt"/>
              </a:rPr>
              <a:t>(</a:t>
            </a:r>
            <a:r>
              <a:rPr lang="en-IN" sz="2400" dirty="0" err="1" smtClean="0">
                <a:latin typeface="+mj-lt"/>
              </a:rPr>
              <a:t>avg</a:t>
            </a:r>
            <a:r>
              <a:rPr lang="en-IN" sz="2400" dirty="0" smtClean="0">
                <a:latin typeface="+mj-lt"/>
              </a:rPr>
              <a:t>(</a:t>
            </a:r>
            <a:r>
              <a:rPr lang="en-IN" sz="2400" dirty="0" err="1" smtClean="0">
                <a:latin typeface="+mj-lt"/>
              </a:rPr>
              <a:t>e.income</a:t>
            </a:r>
            <a:r>
              <a:rPr lang="en-IN" sz="2400" dirty="0" smtClean="0">
                <a:latin typeface="+mj-lt"/>
              </a:rPr>
              <a:t>), 2) as </a:t>
            </a:r>
            <a:r>
              <a:rPr lang="en-IN" sz="2400" dirty="0" err="1" smtClean="0">
                <a:latin typeface="+mj-lt"/>
              </a:rPr>
              <a:t>avg_income</a:t>
            </a:r>
            <a:r>
              <a:rPr lang="en-IN" sz="2400" dirty="0" smtClean="0">
                <a:latin typeface="+mj-lt"/>
              </a:rPr>
              <a:t>, </a:t>
            </a:r>
            <a:r>
              <a:rPr lang="en-IN" sz="2400" dirty="0" smtClean="0">
                <a:solidFill>
                  <a:srgbClr val="FFFF99"/>
                </a:solidFill>
                <a:latin typeface="+mj-lt"/>
              </a:rPr>
              <a:t>count</a:t>
            </a:r>
            <a:r>
              <a:rPr lang="en-IN" sz="2400" dirty="0" smtClean="0">
                <a:latin typeface="+mj-lt"/>
              </a:rPr>
              <a:t>(*) as </a:t>
            </a:r>
            <a:r>
              <a:rPr lang="en-IN" sz="2400" dirty="0" err="1" smtClean="0">
                <a:latin typeface="+mj-lt"/>
              </a:rPr>
              <a:t>employee_count</a:t>
            </a:r>
            <a:r>
              <a:rPr lang="en-IN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IN" sz="2400" dirty="0" smtClean="0">
                <a:solidFill>
                  <a:srgbClr val="3AF474"/>
                </a:solidFill>
                <a:latin typeface="+mj-lt"/>
              </a:rPr>
              <a:t>from</a:t>
            </a:r>
            <a:r>
              <a:rPr lang="en-IN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IN" sz="2400" dirty="0" err="1" smtClean="0">
                <a:latin typeface="+mj-lt"/>
              </a:rPr>
              <a:t>emp</a:t>
            </a:r>
            <a:r>
              <a:rPr lang="en-IN" sz="2400" dirty="0" smtClean="0">
                <a:latin typeface="+mj-lt"/>
              </a:rPr>
              <a:t> e</a:t>
            </a:r>
            <a:r>
              <a:rPr lang="en-IN" sz="2400" dirty="0" smtClean="0">
                <a:solidFill>
                  <a:srgbClr val="FF66FF"/>
                </a:solidFill>
                <a:latin typeface="+mj-lt"/>
              </a:rPr>
              <a:t> join </a:t>
            </a:r>
            <a:r>
              <a:rPr lang="en-IN" sz="2400" dirty="0" smtClean="0">
                <a:latin typeface="+mj-lt"/>
              </a:rPr>
              <a:t>office o on </a:t>
            </a:r>
            <a:r>
              <a:rPr lang="en-IN" sz="2400" dirty="0" err="1" smtClean="0">
                <a:latin typeface="+mj-lt"/>
              </a:rPr>
              <a:t>e.employee_id</a:t>
            </a:r>
            <a:r>
              <a:rPr lang="en-IN" sz="2400" dirty="0" smtClean="0">
                <a:latin typeface="+mj-lt"/>
              </a:rPr>
              <a:t> = </a:t>
            </a:r>
            <a:r>
              <a:rPr lang="en-IN" sz="2400" dirty="0" err="1" smtClean="0">
                <a:latin typeface="+mj-lt"/>
              </a:rPr>
              <a:t>o.employee_id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+mj-lt"/>
              </a:rPr>
              <a:t>group by </a:t>
            </a:r>
            <a:r>
              <a:rPr lang="en-IN" sz="2400" dirty="0" err="1" smtClean="0">
                <a:latin typeface="+mj-lt"/>
              </a:rPr>
              <a:t>o.performance_rating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smtClean="0">
                <a:solidFill>
                  <a:srgbClr val="FFFF00"/>
                </a:solidFill>
                <a:latin typeface="+mj-lt"/>
              </a:rPr>
              <a:t>order by </a:t>
            </a:r>
            <a:r>
              <a:rPr lang="en-IN" sz="2400" dirty="0" err="1" smtClean="0">
                <a:latin typeface="+mj-lt"/>
              </a:rPr>
              <a:t>o.performance_rating</a:t>
            </a:r>
            <a:r>
              <a:rPr lang="en-IN" sz="2400" dirty="0" smtClean="0">
                <a:latin typeface="+mj-lt"/>
              </a:rPr>
              <a:t> </a:t>
            </a:r>
            <a:r>
              <a:rPr lang="en-IN" sz="24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desc</a:t>
            </a:r>
            <a:r>
              <a:rPr lang="en-IN" sz="2400" dirty="0" smtClean="0">
                <a:latin typeface="+mj-lt"/>
              </a:rPr>
              <a:t>;</a:t>
            </a:r>
            <a:endParaRPr lang="en-IN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85" y="3162198"/>
            <a:ext cx="7220719" cy="31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0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67" y="49847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ANALYSIS-8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84315"/>
            <a:ext cx="11055351" cy="1767844"/>
          </a:xfrm>
        </p:spPr>
        <p:txBody>
          <a:bodyPr/>
          <a:lstStyle/>
          <a:p>
            <a:r>
              <a:rPr lang="en-IN" sz="2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select</a:t>
            </a:r>
            <a:r>
              <a:rPr lang="en-IN" sz="2000" dirty="0" smtClean="0">
                <a:latin typeface="+mj-lt"/>
              </a:rPr>
              <a:t> </a:t>
            </a:r>
            <a:r>
              <a:rPr lang="en-IN" sz="2000" dirty="0" err="1" smtClean="0">
                <a:latin typeface="+mj-lt"/>
              </a:rPr>
              <a:t>e.employee_id</a:t>
            </a:r>
            <a:r>
              <a:rPr lang="en-IN" sz="2000" dirty="0" smtClean="0">
                <a:latin typeface="+mj-lt"/>
              </a:rPr>
              <a:t>, </a:t>
            </a:r>
            <a:r>
              <a:rPr lang="en-IN" sz="2000" dirty="0" err="1" smtClean="0">
                <a:latin typeface="+mj-lt"/>
              </a:rPr>
              <a:t>e.employee_name</a:t>
            </a:r>
            <a:r>
              <a:rPr lang="en-IN" sz="2000" dirty="0" smtClean="0">
                <a:latin typeface="+mj-lt"/>
              </a:rPr>
              <a:t>, </a:t>
            </a:r>
            <a:r>
              <a:rPr lang="en-IN" sz="2000" dirty="0" err="1" smtClean="0">
                <a:latin typeface="+mj-lt"/>
              </a:rPr>
              <a:t>d.department</a:t>
            </a:r>
            <a:r>
              <a:rPr lang="en-IN" sz="2000" dirty="0" smtClean="0">
                <a:latin typeface="+mj-lt"/>
              </a:rPr>
              <a:t>, </a:t>
            </a:r>
            <a:r>
              <a:rPr lang="en-IN" sz="2000" dirty="0" err="1" smtClean="0">
                <a:latin typeface="+mj-lt"/>
              </a:rPr>
              <a:t>e.income</a:t>
            </a:r>
            <a:r>
              <a:rPr lang="en-IN" sz="2000" dirty="0">
                <a:latin typeface="+mj-lt"/>
              </a:rPr>
              <a:t> </a:t>
            </a:r>
            <a:r>
              <a:rPr lang="en-IN" sz="2000" dirty="0" smtClean="0">
                <a:latin typeface="+mj-lt"/>
              </a:rPr>
              <a:t>from </a:t>
            </a:r>
            <a:r>
              <a:rPr lang="en-IN" sz="2000" dirty="0" err="1" smtClean="0">
                <a:latin typeface="+mj-lt"/>
              </a:rPr>
              <a:t>emp</a:t>
            </a:r>
            <a:r>
              <a:rPr lang="en-IN" sz="2000" dirty="0" smtClean="0">
                <a:latin typeface="+mj-lt"/>
              </a:rPr>
              <a:t> e</a:t>
            </a:r>
            <a:r>
              <a:rPr lang="en-IN" sz="2000" dirty="0" smtClean="0">
                <a:solidFill>
                  <a:srgbClr val="FFC000"/>
                </a:solidFill>
                <a:latin typeface="+mj-lt"/>
              </a:rPr>
              <a:t> join </a:t>
            </a:r>
            <a:r>
              <a:rPr lang="en-IN" sz="2000" dirty="0" smtClean="0">
                <a:latin typeface="+mj-lt"/>
              </a:rPr>
              <a:t>department d on </a:t>
            </a:r>
            <a:r>
              <a:rPr lang="en-IN" sz="2000" dirty="0" err="1" smtClean="0">
                <a:latin typeface="+mj-lt"/>
              </a:rPr>
              <a:t>e.employee_id</a:t>
            </a:r>
            <a:r>
              <a:rPr lang="en-IN" sz="2000" dirty="0" smtClean="0">
                <a:latin typeface="+mj-lt"/>
              </a:rPr>
              <a:t> = </a:t>
            </a:r>
            <a:r>
              <a:rPr lang="en-IN" sz="2000" dirty="0" err="1" smtClean="0">
                <a:latin typeface="+mj-lt"/>
              </a:rPr>
              <a:t>d.employee_id</a:t>
            </a:r>
            <a:r>
              <a:rPr lang="en-IN" sz="2000" dirty="0">
                <a:latin typeface="+mj-lt"/>
              </a:rPr>
              <a:t> </a:t>
            </a:r>
            <a:r>
              <a:rPr lang="en-IN" sz="2000" dirty="0" smtClean="0">
                <a:solidFill>
                  <a:srgbClr val="FF66FF"/>
                </a:solidFill>
                <a:latin typeface="+mj-lt"/>
              </a:rPr>
              <a:t>where</a:t>
            </a:r>
            <a:r>
              <a:rPr lang="en-IN" sz="20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IN" sz="2000" dirty="0" err="1" smtClean="0">
                <a:latin typeface="+mj-lt"/>
              </a:rPr>
              <a:t>e.income</a:t>
            </a:r>
            <a:r>
              <a:rPr lang="en-IN" sz="2000" dirty="0" smtClean="0">
                <a:latin typeface="+mj-lt"/>
              </a:rPr>
              <a:t> = ( select </a:t>
            </a:r>
            <a:r>
              <a:rPr lang="en-IN" sz="2000" dirty="0" smtClean="0">
                <a:solidFill>
                  <a:srgbClr val="92D050"/>
                </a:solidFill>
                <a:latin typeface="+mj-lt"/>
              </a:rPr>
              <a:t>max</a:t>
            </a:r>
            <a:r>
              <a:rPr lang="en-IN" sz="2000" dirty="0" smtClean="0">
                <a:latin typeface="+mj-lt"/>
              </a:rPr>
              <a:t>(e2.income) from </a:t>
            </a:r>
            <a:r>
              <a:rPr lang="en-IN" sz="2000" dirty="0" err="1" smtClean="0">
                <a:latin typeface="+mj-lt"/>
              </a:rPr>
              <a:t>emp</a:t>
            </a:r>
            <a:r>
              <a:rPr lang="en-IN" sz="2000" dirty="0" smtClean="0">
                <a:latin typeface="+mj-lt"/>
              </a:rPr>
              <a:t> e2  </a:t>
            </a:r>
            <a:r>
              <a:rPr lang="en-IN" sz="2000" dirty="0" smtClean="0">
                <a:solidFill>
                  <a:srgbClr val="FF0000"/>
                </a:solidFill>
                <a:latin typeface="+mj-lt"/>
              </a:rPr>
              <a:t>join</a:t>
            </a:r>
            <a:r>
              <a:rPr lang="en-IN" sz="2000" dirty="0" smtClean="0">
                <a:latin typeface="+mj-lt"/>
              </a:rPr>
              <a:t> department d2 on e2.employee_id = d2.employee_id </a:t>
            </a:r>
            <a:r>
              <a:rPr lang="en-IN" sz="2000" dirty="0" smtClean="0">
                <a:solidFill>
                  <a:srgbClr val="FFFF00"/>
                </a:solidFill>
                <a:latin typeface="+mj-lt"/>
              </a:rPr>
              <a:t>where</a:t>
            </a:r>
            <a:r>
              <a:rPr lang="en-IN" sz="2000" dirty="0" smtClean="0">
                <a:latin typeface="+mj-lt"/>
              </a:rPr>
              <a:t> d2.department = </a:t>
            </a:r>
            <a:r>
              <a:rPr lang="en-IN" sz="2000" dirty="0" err="1" smtClean="0">
                <a:latin typeface="+mj-lt"/>
              </a:rPr>
              <a:t>d.department</a:t>
            </a:r>
            <a:r>
              <a:rPr lang="en-IN" sz="2000" dirty="0" smtClean="0">
                <a:latin typeface="+mj-lt"/>
              </a:rPr>
              <a:t>);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96" y="2872596"/>
            <a:ext cx="6901133" cy="34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2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17" y="47942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ANALYSIS-9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84315"/>
            <a:ext cx="11055351" cy="2087022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select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d.jobrole</a:t>
            </a:r>
            <a:r>
              <a:rPr lang="en-US" sz="2000" dirty="0" smtClean="0">
                <a:latin typeface="+mj-lt"/>
              </a:rPr>
              <a:t>, count(</a:t>
            </a:r>
            <a:r>
              <a:rPr lang="en-US" sz="2000" dirty="0" err="1" smtClean="0">
                <a:latin typeface="+mj-lt"/>
              </a:rPr>
              <a:t>o.employee_id</a:t>
            </a:r>
            <a:r>
              <a:rPr lang="en-US" sz="2000" dirty="0" smtClean="0">
                <a:latin typeface="+mj-lt"/>
              </a:rPr>
              <a:t>) as </a:t>
            </a:r>
            <a:r>
              <a:rPr lang="en-US" sz="2000" dirty="0" err="1" smtClean="0">
                <a:latin typeface="+mj-lt"/>
              </a:rPr>
              <a:t>total_employees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sum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smtClean="0">
                <a:solidFill>
                  <a:srgbClr val="92D050"/>
                </a:solidFill>
                <a:latin typeface="+mj-lt"/>
              </a:rPr>
              <a:t>case</a:t>
            </a:r>
            <a:r>
              <a:rPr lang="en-US" sz="2000" dirty="0" smtClean="0">
                <a:latin typeface="+mj-lt"/>
              </a:rPr>
              <a:t> when </a:t>
            </a:r>
            <a:r>
              <a:rPr lang="en-US" sz="2000" dirty="0" err="1" smtClean="0">
                <a:latin typeface="+mj-lt"/>
              </a:rPr>
              <a:t>o.attrition</a:t>
            </a:r>
            <a:r>
              <a:rPr lang="en-US" sz="2000" dirty="0" smtClean="0">
                <a:latin typeface="+mj-lt"/>
              </a:rPr>
              <a:t> = 'yes' then 1 else 0 end) as </a:t>
            </a:r>
            <a:r>
              <a:rPr lang="en-US" sz="2000" dirty="0" err="1" smtClean="0">
                <a:latin typeface="+mj-lt"/>
              </a:rPr>
              <a:t>total_attritions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smtClean="0">
                <a:solidFill>
                  <a:srgbClr val="3AF474"/>
                </a:solidFill>
                <a:latin typeface="+mj-lt"/>
              </a:rPr>
              <a:t>round</a:t>
            </a:r>
            <a:r>
              <a:rPr lang="en-US" sz="2000" dirty="0" smtClean="0">
                <a:latin typeface="+mj-lt"/>
              </a:rPr>
              <a:t>(100.0 * </a:t>
            </a:r>
            <a:r>
              <a:rPr lang="en-US" sz="2000" dirty="0" smtClean="0">
                <a:solidFill>
                  <a:srgbClr val="002060"/>
                </a:solidFill>
                <a:latin typeface="+mj-lt"/>
              </a:rPr>
              <a:t>sum</a:t>
            </a:r>
            <a:r>
              <a:rPr lang="en-US" sz="2000" dirty="0" smtClean="0">
                <a:latin typeface="+mj-lt"/>
              </a:rPr>
              <a:t>(case when </a:t>
            </a:r>
            <a:r>
              <a:rPr lang="en-US" sz="2000" dirty="0" err="1" smtClean="0">
                <a:latin typeface="+mj-lt"/>
              </a:rPr>
              <a:t>o.attrition</a:t>
            </a:r>
            <a:r>
              <a:rPr lang="en-US" sz="2000" dirty="0" smtClean="0">
                <a:latin typeface="+mj-lt"/>
              </a:rPr>
              <a:t> = 'yes' then 1 else 0 end) / </a:t>
            </a:r>
            <a:r>
              <a:rPr lang="en-US" sz="2000" dirty="0" smtClean="0">
                <a:solidFill>
                  <a:srgbClr val="FF66FF"/>
                </a:solidFill>
                <a:latin typeface="+mj-lt"/>
              </a:rPr>
              <a:t>count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o.employee_id</a:t>
            </a:r>
            <a:r>
              <a:rPr lang="en-US" sz="2000" dirty="0" smtClean="0">
                <a:latin typeface="+mj-lt"/>
              </a:rPr>
              <a:t>), 2) as </a:t>
            </a:r>
            <a:r>
              <a:rPr lang="en-US" sz="2000" dirty="0" err="1" smtClean="0">
                <a:latin typeface="+mj-lt"/>
              </a:rPr>
              <a:t>attrition_rate</a:t>
            </a:r>
            <a:r>
              <a:rPr lang="en-US" sz="2000" dirty="0" smtClean="0">
                <a:latin typeface="+mj-lt"/>
              </a:rPr>
              <a:t> from department d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join</a:t>
            </a:r>
            <a:r>
              <a:rPr lang="en-US" sz="2000" dirty="0" smtClean="0">
                <a:latin typeface="+mj-lt"/>
              </a:rPr>
              <a:t> office o on </a:t>
            </a:r>
            <a:r>
              <a:rPr lang="en-US" sz="2000" dirty="0" err="1" smtClean="0">
                <a:latin typeface="+mj-lt"/>
              </a:rPr>
              <a:t>d.employee_id</a:t>
            </a:r>
            <a:r>
              <a:rPr lang="en-US" sz="2000" dirty="0" smtClean="0">
                <a:latin typeface="+mj-lt"/>
              </a:rPr>
              <a:t> = </a:t>
            </a:r>
            <a:r>
              <a:rPr lang="en-US" sz="2000" dirty="0" err="1" smtClean="0">
                <a:latin typeface="+mj-lt"/>
              </a:rPr>
              <a:t>o.employee_id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+mj-lt"/>
              </a:rPr>
              <a:t>group by </a:t>
            </a:r>
            <a:r>
              <a:rPr lang="en-US" sz="2000" dirty="0" err="1" smtClean="0">
                <a:latin typeface="+mj-lt"/>
              </a:rPr>
              <a:t>d.jobrole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+mj-lt"/>
              </a:rPr>
              <a:t>order by </a:t>
            </a:r>
            <a:r>
              <a:rPr lang="en-US" sz="2000" dirty="0" err="1" smtClean="0">
                <a:latin typeface="+mj-lt"/>
              </a:rPr>
              <a:t>attrition_rate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+mj-lt"/>
              </a:rPr>
              <a:t>desc</a:t>
            </a:r>
            <a:r>
              <a:rPr lang="en-US" sz="2000" dirty="0" smtClean="0">
                <a:latin typeface="+mj-lt"/>
              </a:rPr>
              <a:t>;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5" y="3579962"/>
            <a:ext cx="6946520" cy="28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7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92" y="49847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ANALYSIS-10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84315"/>
            <a:ext cx="11055351" cy="195762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AF474"/>
                </a:solidFill>
                <a:latin typeface="+mj-lt"/>
              </a:rPr>
              <a:t>select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d.department</a:t>
            </a:r>
            <a:r>
              <a:rPr lang="en-US" sz="2000" dirty="0" smtClean="0">
                <a:latin typeface="+mj-lt"/>
              </a:rPr>
              <a:t>,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 count</a:t>
            </a:r>
            <a:r>
              <a:rPr lang="en-US" sz="2000" dirty="0" smtClean="0">
                <a:latin typeface="+mj-lt"/>
              </a:rPr>
              <a:t>(*) as total, </a:t>
            </a:r>
            <a:r>
              <a:rPr lang="en-US" sz="2000" dirty="0" smtClean="0">
                <a:solidFill>
                  <a:srgbClr val="FFFF00"/>
                </a:solidFill>
                <a:latin typeface="+mj-lt"/>
              </a:rPr>
              <a:t>sum</a:t>
            </a:r>
            <a:r>
              <a:rPr lang="en-US" sz="2000" dirty="0" smtClean="0">
                <a:latin typeface="+mj-lt"/>
              </a:rPr>
              <a:t>(case when </a:t>
            </a:r>
            <a:r>
              <a:rPr lang="en-US" sz="2000" dirty="0" err="1" smtClean="0">
                <a:latin typeface="+mj-lt"/>
              </a:rPr>
              <a:t>o.attrition</a:t>
            </a:r>
            <a:r>
              <a:rPr lang="en-US" sz="2000" dirty="0" smtClean="0">
                <a:latin typeface="+mj-lt"/>
              </a:rPr>
              <a:t> = 'yes' then 1 else 0 end) as attritions, </a:t>
            </a:r>
            <a:r>
              <a:rPr lang="en-US" sz="2000" dirty="0" smtClean="0">
                <a:solidFill>
                  <a:srgbClr val="FF66FF"/>
                </a:solidFill>
                <a:latin typeface="+mj-lt"/>
              </a:rPr>
              <a:t>round</a:t>
            </a:r>
            <a:r>
              <a:rPr lang="en-US" sz="2000" dirty="0" smtClean="0">
                <a:latin typeface="+mj-lt"/>
              </a:rPr>
              <a:t>(100.0 * </a:t>
            </a:r>
            <a:r>
              <a:rPr lang="en-US" sz="2000" dirty="0" smtClean="0">
                <a:solidFill>
                  <a:srgbClr val="002060"/>
                </a:solidFill>
                <a:latin typeface="+mj-lt"/>
              </a:rPr>
              <a:t>sum</a:t>
            </a:r>
            <a:r>
              <a:rPr lang="en-US" sz="2000" dirty="0" smtClean="0">
                <a:latin typeface="+mj-lt"/>
              </a:rPr>
              <a:t>(case when </a:t>
            </a:r>
            <a:r>
              <a:rPr lang="en-US" sz="2000" dirty="0" err="1" smtClean="0">
                <a:latin typeface="+mj-lt"/>
              </a:rPr>
              <a:t>o.attrition</a:t>
            </a:r>
            <a:r>
              <a:rPr lang="en-US" sz="2000" dirty="0" smtClean="0">
                <a:latin typeface="+mj-lt"/>
              </a:rPr>
              <a:t> = 'yes' then 1 else 0 end) / count(*), 2) as </a:t>
            </a:r>
            <a:r>
              <a:rPr lang="en-US" sz="2000" dirty="0" err="1" smtClean="0">
                <a:latin typeface="+mj-lt"/>
              </a:rPr>
              <a:t>attrition_rate</a:t>
            </a:r>
            <a:r>
              <a:rPr lang="en-US" sz="2000" dirty="0" smtClean="0">
                <a:latin typeface="+mj-lt"/>
              </a:rPr>
              <a:t> from department d</a:t>
            </a:r>
            <a:r>
              <a:rPr lang="en-US" sz="2000" dirty="0" smtClean="0">
                <a:solidFill>
                  <a:srgbClr val="FFC000"/>
                </a:solidFill>
                <a:latin typeface="+mj-lt"/>
              </a:rPr>
              <a:t> join </a:t>
            </a:r>
            <a:r>
              <a:rPr lang="en-US" sz="2000" dirty="0" smtClean="0">
                <a:latin typeface="+mj-lt"/>
              </a:rPr>
              <a:t>office o on </a:t>
            </a:r>
            <a:r>
              <a:rPr lang="en-US" sz="2000" dirty="0" err="1" smtClean="0">
                <a:latin typeface="+mj-lt"/>
              </a:rPr>
              <a:t>d.employee_id</a:t>
            </a:r>
            <a:r>
              <a:rPr lang="en-US" sz="2000" dirty="0" smtClean="0">
                <a:latin typeface="+mj-lt"/>
              </a:rPr>
              <a:t> = </a:t>
            </a:r>
            <a:r>
              <a:rPr lang="en-US" sz="2000" dirty="0" err="1" smtClean="0">
                <a:latin typeface="+mj-lt"/>
              </a:rPr>
              <a:t>o.employee_id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+mj-lt"/>
              </a:rPr>
              <a:t>group by </a:t>
            </a:r>
            <a:r>
              <a:rPr lang="en-US" sz="2000" dirty="0" err="1" smtClean="0">
                <a:latin typeface="+mj-lt"/>
              </a:rPr>
              <a:t>d.department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order by </a:t>
            </a:r>
            <a:r>
              <a:rPr lang="en-US" sz="2000" dirty="0" err="1" smtClean="0">
                <a:latin typeface="+mj-lt"/>
              </a:rPr>
              <a:t>attrition_rate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+mj-lt"/>
              </a:rPr>
              <a:t>desc</a:t>
            </a:r>
            <a:r>
              <a:rPr lang="en-US" sz="2000" dirty="0" smtClean="0">
                <a:latin typeface="+mj-lt"/>
              </a:rPr>
              <a:t>;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13" y="3174521"/>
            <a:ext cx="6676845" cy="3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9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20" y="786563"/>
            <a:ext cx="9167284" cy="792163"/>
          </a:xfrm>
        </p:spPr>
        <p:txBody>
          <a:bodyPr/>
          <a:lstStyle/>
          <a:p>
            <a:pPr algn="l"/>
            <a:r>
              <a:rPr lang="en-US" b="1" u="sng" dirty="0" smtClean="0"/>
              <a:t>INSIGHTS</a:t>
            </a:r>
            <a:endParaRPr lang="en-IN" b="1" u="sng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37616" y="1448479"/>
            <a:ext cx="112596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Younger employees tend to have a higher attrition rate, possibly due to better job mobility.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with lower monthly income are more likely to leave, indicating a possible dissatisfaction with compensation.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working overtime regularly are more prone to attrition, potentially due to burnout or lack of work-life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roles like often have higher attrition, possibly due to target pressure or customer-facing stress.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scores in satisfaction metrics strongly correlate with higher attrition.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06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82834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428" y="695356"/>
            <a:ext cx="9311216" cy="779762"/>
          </a:xfrm>
        </p:spPr>
        <p:txBody>
          <a:bodyPr>
            <a:normAutofit/>
          </a:bodyPr>
          <a:lstStyle/>
          <a:p>
            <a:pPr algn="l"/>
            <a:r>
              <a:rPr lang="en-IN" sz="4000" u="sng" dirty="0" smtClean="0"/>
              <a:t>AGENDA</a:t>
            </a:r>
            <a:endParaRPr lang="en-IN" sz="40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4148" y="2288187"/>
            <a:ext cx="3964834" cy="61891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+mj-lt"/>
              </a:rPr>
              <a:t>INTRODUCTION</a:t>
            </a:r>
            <a:endParaRPr lang="en-I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071" y="3191773"/>
            <a:ext cx="3907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+mj-lt"/>
              </a:rPr>
              <a:t>ABSTRACT</a:t>
            </a:r>
            <a:endParaRPr lang="en-IN" sz="2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4974" y="2199737"/>
            <a:ext cx="435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+mj-lt"/>
              </a:rPr>
              <a:t>PROBLEM DEFINITION</a:t>
            </a:r>
            <a:endParaRPr lang="en-IN" sz="2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9479" y="4114800"/>
            <a:ext cx="4002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+mj-lt"/>
              </a:rPr>
              <a:t>INSIGHTS</a:t>
            </a:r>
            <a:endParaRPr lang="en-IN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2227" y="3096884"/>
            <a:ext cx="4088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+mj-lt"/>
              </a:rPr>
              <a:t>ANALYSIS</a:t>
            </a:r>
            <a:endParaRPr lang="en-IN" sz="28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2" y="4175185"/>
            <a:ext cx="320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+mj-lt"/>
              </a:rPr>
              <a:t>OBJECTIVE</a:t>
            </a:r>
            <a:endParaRPr lang="en-IN" sz="28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41872" y="2346384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7623" y="3283788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2001" y="4247070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08763" y="2311879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431766" y="3188898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89276" y="4186686"/>
            <a:ext cx="370936" cy="3364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377" y="2355011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1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82128" y="3292414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IN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6505" y="4264324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3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5520906" y="4201064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6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466271" y="3197525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IN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54769" y="2323381"/>
            <a:ext cx="30192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0952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67" y="917576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CONCLUSION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2065339"/>
            <a:ext cx="11055351" cy="4357687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The analysis shows that employee attrition is influenced by a mix of personal and professional factors</a:t>
            </a:r>
            <a:r>
              <a:rPr lang="en-US" sz="2400" dirty="0" smtClean="0">
                <a:latin typeface="+mj-lt"/>
              </a:rPr>
              <a:t>.</a:t>
            </a:r>
          </a:p>
          <a:p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High attrition is commonly associated with low income, excessive overtime, poor work-life balance, and low satisfaction scores. 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These </a:t>
            </a:r>
            <a:r>
              <a:rPr lang="en-US" sz="2400" dirty="0">
                <a:latin typeface="+mj-lt"/>
              </a:rPr>
              <a:t>findings underscore the need for HR departments to implement strategies </a:t>
            </a:r>
            <a:endParaRPr lang="en-IN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07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7578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Thank You Images – Browse 1,982,855 Stock Photos, Vectors, and Video |  Adobe Sto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5"/>
            <a:ext cx="12192000" cy="68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28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975" y="1140245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INTRODUCTION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67" y="2277374"/>
            <a:ext cx="11055351" cy="3116054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Employee attrition—defined as the gradual reduction in workforce due to resignations or retirements—poses a significant challenge, especially when top talent is lost. 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Understanding </a:t>
            </a:r>
            <a:r>
              <a:rPr lang="en-US" sz="2400" dirty="0">
                <a:latin typeface="+mj-lt"/>
              </a:rPr>
              <a:t>the factors leading to attrition is essential for improving employee retention, engagement, and overall productivity. 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This </a:t>
            </a:r>
            <a:r>
              <a:rPr lang="en-US" sz="2400" dirty="0">
                <a:latin typeface="+mj-lt"/>
              </a:rPr>
              <a:t>project leverages HR analytics to uncover patterns in employee data that are associated with attrition.</a:t>
            </a:r>
            <a:endParaRPr lang="en-IN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8200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22" y="1295521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ABSTRACT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2596551"/>
            <a:ext cx="6748730" cy="3245450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This project analyzes a dataset containing detailed information about </a:t>
            </a:r>
            <a:r>
              <a:rPr lang="en-US" sz="2000" dirty="0" smtClean="0">
                <a:latin typeface="+mj-lt"/>
              </a:rPr>
              <a:t>employees</a:t>
            </a:r>
            <a:r>
              <a:rPr lang="en-US" sz="2000" dirty="0">
                <a:latin typeface="+mj-lt"/>
              </a:rPr>
              <a:t>.</a:t>
            </a:r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 Identify </a:t>
            </a:r>
            <a:r>
              <a:rPr lang="en-US" sz="2000" dirty="0">
                <a:latin typeface="+mj-lt"/>
              </a:rPr>
              <a:t>patterns and correlations between employee characteristics and their likelihood of leaving the organization (attrition</a:t>
            </a:r>
            <a:r>
              <a:rPr lang="en-US" sz="2000" dirty="0" smtClean="0">
                <a:latin typeface="+mj-lt"/>
              </a:rPr>
              <a:t>).</a:t>
            </a:r>
          </a:p>
          <a:p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Through this analysis, we aim to assist HR professionals in identifying high-risk employees and taking proactive measures to improve retention.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Placeholder 6" descr="Upward view of modern skyscrapers with reflective glass facades.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481E996C-D9D6-9A2D-0F64-C252B400D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>
          <a:xfrm>
            <a:off x="7375586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  <a:noFill/>
        </p:spPr>
      </p:pic>
      <p:sp>
        <p:nvSpPr>
          <p:cNvPr id="5" name="TextBox 4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32139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173" y="944534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OBJECTIVE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2141539"/>
            <a:ext cx="11055351" cy="4357687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Predictive Insight</a:t>
            </a:r>
            <a:r>
              <a:rPr lang="en-US" sz="2600" dirty="0">
                <a:latin typeface="+mj-lt"/>
              </a:rPr>
              <a:t>: Identify key </a:t>
            </a:r>
            <a:r>
              <a:rPr lang="en-US" sz="2600" dirty="0" smtClean="0">
                <a:latin typeface="+mj-lt"/>
              </a:rPr>
              <a:t>indicators.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Pattern Recognition</a:t>
            </a:r>
            <a:r>
              <a:rPr lang="en-US" sz="2600" dirty="0">
                <a:latin typeface="+mj-lt"/>
              </a:rPr>
              <a:t>: Discover trends and relationships in the </a:t>
            </a:r>
            <a:r>
              <a:rPr lang="en-US" sz="2600" dirty="0" smtClean="0">
                <a:latin typeface="+mj-lt"/>
              </a:rPr>
              <a:t>data.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Support Decision Making</a:t>
            </a:r>
            <a:r>
              <a:rPr lang="en-US" sz="2600" dirty="0">
                <a:latin typeface="+mj-lt"/>
              </a:rPr>
              <a:t>: Equip HR teams with data-backed strategies to reduce attrition and enhance employee engagement.</a:t>
            </a:r>
          </a:p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Model Development (Optional)</a:t>
            </a:r>
            <a:r>
              <a:rPr lang="en-US" sz="2600" dirty="0">
                <a:latin typeface="+mj-lt"/>
              </a:rPr>
              <a:t>:</a:t>
            </a:r>
            <a:r>
              <a:rPr lang="en-US" sz="2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600" dirty="0">
                <a:latin typeface="+mj-lt"/>
              </a:rPr>
              <a:t>Build a predictive model to classify employees into categories such as "Likely to Leave" or "Likely to Stay".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23336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Two businessmen looking at plan on tabl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77BE6132-8892-2BDE-3D83-87293CAF55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>
          <a:xfrm>
            <a:off x="0" y="0"/>
            <a:ext cx="5610225" cy="687705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  <a:noFill/>
        </p:spPr>
      </p:pic>
      <p:sp>
        <p:nvSpPr>
          <p:cNvPr id="5" name="Rectangle 4"/>
          <p:cNvSpPr/>
          <p:nvPr/>
        </p:nvSpPr>
        <p:spPr bwMode="auto">
          <a:xfrm>
            <a:off x="5595308" y="0"/>
            <a:ext cx="1328468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921800" y="0"/>
            <a:ext cx="1328468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35509" y="0"/>
            <a:ext cx="1328468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560764" y="0"/>
            <a:ext cx="132846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882582" y="0"/>
            <a:ext cx="132846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731" y="636308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PROBLEM</a:t>
            </a:r>
            <a:r>
              <a:rPr lang="en-IN" u="sng" dirty="0" smtClean="0"/>
              <a:t> DEFINITION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0" y="1714501"/>
            <a:ext cx="6686550" cy="4937126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Organizations often struggle with unexpected resignations, which lead to disruptions, additional recruitment costs, and loss of organizational knowledge. </a:t>
            </a:r>
            <a:endParaRPr lang="en-US" sz="24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Traditional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approaches to managing attrition rely on exit interviews and reactive strategies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The challenge lies in predicting attrition using available data and understanding which factors contribute most significantly to employee turnover.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609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04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84742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04" y="886845"/>
            <a:ext cx="9167284" cy="792163"/>
          </a:xfrm>
        </p:spPr>
        <p:txBody>
          <a:bodyPr/>
          <a:lstStyle/>
          <a:p>
            <a:pPr algn="l"/>
            <a:r>
              <a:rPr lang="en-IN" b="1" u="sng" dirty="0" smtClean="0"/>
              <a:t>ANALYSIS</a:t>
            </a:r>
            <a:endParaRPr lang="en-IN" b="1" u="sng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560" y="2128958"/>
            <a:ext cx="9920017" cy="315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contains </a:t>
            </a:r>
            <a:r>
              <a:rPr lang="en-US" sz="2400" dirty="0" smtClean="0">
                <a:latin typeface="Arial" panose="020B0604020202020204" pitchFamily="34" charset="0"/>
              </a:rPr>
              <a:t>100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employee records with features, including demographic data (age, gender, education), work-related factors (department, job role, years at company), and </a:t>
            </a:r>
            <a:r>
              <a:rPr lang="en-US" sz="2400" dirty="0" smtClean="0">
                <a:latin typeface="Arial" panose="020B0604020202020204" pitchFamily="34" charset="0"/>
              </a:rPr>
              <a:t>satisfactory factors(</a:t>
            </a:r>
            <a:r>
              <a:rPr lang="en-US" sz="2400" dirty="0" err="1" smtClean="0">
                <a:latin typeface="Arial" panose="020B0604020202020204" pitchFamily="34" charset="0"/>
              </a:rPr>
              <a:t>overtime,attrition</a:t>
            </a:r>
            <a:r>
              <a:rPr lang="en-US" sz="2400" dirty="0">
                <a:latin typeface="Arial" panose="020B0604020202020204" pitchFamily="34" charset="0"/>
              </a:rPr>
              <a:t>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 key feature,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Attrition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indicates whether an employee has left the organization </a:t>
            </a:r>
          </a:p>
          <a:p>
            <a:pPr eaLnBrk="0" hangingPunct="0">
              <a:spcBef>
                <a:spcPct val="0"/>
              </a:spcBef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6234" y="0"/>
            <a:ext cx="854015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05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95263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 smtClean="0"/>
              <a:t>TABLES</a:t>
            </a:r>
            <a:endParaRPr lang="en-IN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79" y="1783117"/>
            <a:ext cx="3176489" cy="3067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07" y="1793542"/>
            <a:ext cx="3241900" cy="302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94" y="1762002"/>
            <a:ext cx="3407434" cy="3057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6052" y="5029201"/>
            <a:ext cx="243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EMP</a:t>
            </a:r>
            <a:endParaRPr lang="en-IN" sz="2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9419" y="5011947"/>
            <a:ext cx="2346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DEPARTRMENT</a:t>
            </a:r>
            <a:endParaRPr lang="en-IN" sz="20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9329" y="4925683"/>
            <a:ext cx="185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OFFICE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037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92" y="250827"/>
            <a:ext cx="9167284" cy="663574"/>
          </a:xfrm>
        </p:spPr>
        <p:txBody>
          <a:bodyPr/>
          <a:lstStyle/>
          <a:p>
            <a:pPr algn="l"/>
            <a:r>
              <a:rPr lang="en-IN" b="1" u="sng" dirty="0" smtClean="0"/>
              <a:t>ANALYSIS-1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SELECT EMPLOYEE_ID,EMPLOYEE_NAME,INCOME FROM EMP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ORDER BY </a:t>
            </a:r>
            <a:r>
              <a:rPr lang="en-US" dirty="0" smtClean="0">
                <a:latin typeface="+mj-lt"/>
              </a:rPr>
              <a:t>INCOME DESC </a:t>
            </a:r>
            <a:r>
              <a:rPr lang="en-US" dirty="0" smtClean="0">
                <a:solidFill>
                  <a:srgbClr val="7030A0"/>
                </a:solidFill>
                <a:latin typeface="+mj-lt"/>
              </a:rPr>
              <a:t>LIMIT</a:t>
            </a:r>
            <a:r>
              <a:rPr lang="en-US" dirty="0" smtClean="0">
                <a:latin typeface="+mj-lt"/>
              </a:rPr>
              <a:t> 10;</a:t>
            </a:r>
            <a:endParaRPr lang="en-IN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92" y="2593427"/>
            <a:ext cx="4459857" cy="37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8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company overview presentation</Template>
  <TotalTime>430</TotalTime>
  <Words>839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Aptos</vt:lpstr>
      <vt:lpstr>Arial</vt:lpstr>
      <vt:lpstr>Custom</vt:lpstr>
      <vt:lpstr>PowerPoint Presentation</vt:lpstr>
      <vt:lpstr>AGENDA</vt:lpstr>
      <vt:lpstr>INTRODUCTION</vt:lpstr>
      <vt:lpstr>ABSTRACT</vt:lpstr>
      <vt:lpstr>OBJECTIVE</vt:lpstr>
      <vt:lpstr>PROBLEM DEFINITION</vt:lpstr>
      <vt:lpstr>ANALYSIS</vt:lpstr>
      <vt:lpstr>TABLES</vt:lpstr>
      <vt:lpstr>ANALYSIS-1</vt:lpstr>
      <vt:lpstr>ANALYSIS-2</vt:lpstr>
      <vt:lpstr>ANALYSIS-3</vt:lpstr>
      <vt:lpstr>ANALYSIS-4</vt:lpstr>
      <vt:lpstr>ANALYSIS-5</vt:lpstr>
      <vt:lpstr>ANALYSIS-6</vt:lpstr>
      <vt:lpstr>ANALYSIS-7</vt:lpstr>
      <vt:lpstr>ANALYSIS-8</vt:lpstr>
      <vt:lpstr>ANALYSIS-9</vt:lpstr>
      <vt:lpstr>ANALYSIS-10</vt:lpstr>
      <vt:lpstr>INSIGHTS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37</cp:revision>
  <dcterms:created xsi:type="dcterms:W3CDTF">2025-06-23T13:18:47Z</dcterms:created>
  <dcterms:modified xsi:type="dcterms:W3CDTF">2025-08-07T11:06:50Z</dcterms:modified>
</cp:coreProperties>
</file>